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sk-SK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6C12C536-7B5B-41F6-9576-81331C8BCBCE}" type="datetimeFigureOut">
              <a:t>24.10.2014</a:t>
            </a:fld>
            <a:endParaRPr lang="sk-SK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sk-SK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8935BBA7-C48F-44BF-915B-7E2E99E0193E}" type="slidenum">
              <a:t>‹#›</a:t>
            </a:fld>
            <a:endParaRPr lang="sk-SK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88732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4" name="Zástupný symbol hlavičky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CAF053A-0973-455F-9295-D91FAEA23C4B}" type="datetimeFigureOut">
              <a:t>24.10.2014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2E8EA09-6DCA-453C-A943-3EC2E9B3DBC3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67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sk-SK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02D7406D-3621-425D-9BCF-48CA1063F388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164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4EF657CC-AC68-4548-A6F3-17FEC65DAEF2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87C5F73B-30D5-433E-A69A-F3EA29B54C17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31996F1D-ADFD-4DD0-A8ED-278B7DA5044F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C7560230-3667-40D9-99C2-C6247B64162A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42E1B7AE-73DC-44A1-939A-86DA90C5B160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716C9F6B-C5A5-45EC-921F-F27C1C05EF30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F2CC7579-EA6F-4C97-803E-56E642802D06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0A95CB9C-8AAC-45B9-8500-6CCC9E38D700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27679A7C-C441-4D6D-9DCF-0F47647E4B43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DA8CC3B7-523F-4E18-A992-C9B522E872C3}" type="datetime1">
              <a:rPr lang="sk-SK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4114800"/>
          </a:xfrm>
        </p:spPr>
        <p:txBody>
          <a:bodyPr wrap="square" anchor="t">
            <a:spAutoFit/>
          </a:bodyPr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839B9F-5598-4AF8-AE17-6F1C781DDA2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36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86CF5F-23EA-4940-A6EA-F3BD5213ED0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8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628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7D0BCE-25C6-44DB-A5F8-BD3924D01A7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5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D6887A-B419-4B15-AFA6-F1645339A4C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5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B17D74-871A-461D-A0D1-5CB7C7D0E6D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69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8B7D1-66B5-43F5-99F0-6A0F12D99E1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7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A4B83B-7D2B-473F-A12F-D7B7DD87A53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07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2567B-ED38-46B0-8296-3D29716BF1B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20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D00E42-60F2-45B4-897C-1C0AC4C12B9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58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82760-1453-4D9E-BBA1-4FA249BC07C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81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43B739-EAEC-48C9-9E1B-87BB47F0221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00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1FF52E-9D72-46F7-BF5B-C662F73F287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73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9A4216-A6E5-4531-B17C-260B745DF1C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3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3BBF42-A768-46A0-B7D8-8E9ECDCC724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68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43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E2F49-E839-4361-9218-CDA86899B502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8B74A1-8A71-4085-9D36-229166FDB0C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32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AA1108-23C9-4E3E-9AC7-141F24A5AA7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0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563113-4092-4AA4-8009-AA732D44AD2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B58E4C-CDBB-49F1-B488-29F077AFB6E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65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15BA5C-CEFF-4CC3-BA76-3B1F05948F9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34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19A8BC-8945-48F1-AB2A-78340FD3AC6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58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10679A-846C-4480-BC71-A422041E388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28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5A21C5-8A74-4C36-99DE-4CF5C4CE0A5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D9020A-7D51-4421-B55F-11157C49FD6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50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20"/>
            <a:ext cx="914364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3640" cy="510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Zástupný symbol dátumu 1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2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05A21C5-8A74-4C36-99DE-4CF5C4CE0A58}" type="datetime1">
              <a:rPr lang="sk-SK"/>
              <a:pPr lvl="0"/>
              <a:t>24.10.2014</a:t>
            </a:fld>
            <a:endParaRPr lang="sk-SK"/>
          </a:p>
        </p:txBody>
      </p:sp>
      <p:sp>
        <p:nvSpPr>
          <p:cNvPr id="7" name="Zástupný symbol päty 2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sk-SK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8" name="Zástupný symbol čísla snímky 3"/>
          <p:cNvSpPr txBox="1">
            <a:spLocks noGrp="1"/>
          </p:cNvSpPr>
          <p:nvPr>
            <p:ph type="sldNum" sz="quarter" idx="4"/>
          </p:nvPr>
        </p:nvSpPr>
        <p:spPr>
          <a:xfrm>
            <a:off x="3809880" y="6172200"/>
            <a:ext cx="1828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22F130B-CD7C-4FF5-8613-D7CF81546CBF}" type="slidenum">
              <a:t>‹#›</a:t>
            </a:fld>
            <a:endParaRPr lang="sk-SK"/>
          </a:p>
        </p:txBody>
      </p:sp>
      <p:sp>
        <p:nvSpPr>
          <p:cNvPr id="9" name="Nadpis 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sk-SK"/>
              <a:t>Kliknúť na editáciu formátu textu titulku</a:t>
            </a:r>
          </a:p>
        </p:txBody>
      </p:sp>
      <p:sp>
        <p:nvSpPr>
          <p:cNvPr id="10" name="Zástupný symbol textu 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8"/>
            <a:r>
              <a:rPr lang="sk-SK"/>
              <a:t>Deviata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r" rtl="0" hangingPunct="1">
        <a:spcBef>
          <a:spcPts val="0"/>
        </a:spcBef>
        <a:spcAft>
          <a:spcPts val="0"/>
        </a:spcAft>
        <a:buNone/>
        <a:tabLst/>
        <a:defRPr lang="sk-SK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algn="l" rtl="0" hangingPunct="1">
        <a:spcBef>
          <a:spcPts val="0"/>
        </a:spcBef>
        <a:spcAft>
          <a:spcPts val="1417"/>
        </a:spcAft>
        <a:buNone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1pPr>
      <a:lvl2pPr marL="0" marR="0" lvl="1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2pPr>
      <a:lvl3pPr marL="0" marR="0" lvl="2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3pPr>
      <a:lvl4pPr marL="0" marR="0" lvl="3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4pPr>
      <a:lvl5pPr marL="0" marR="0" lvl="4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5pPr>
      <a:lvl6pPr marL="0" marR="0" lvl="5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6pPr>
      <a:lvl7pPr marL="0" marR="0" lvl="6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7pPr>
      <a:lvl8pPr marL="0" marR="0" lvl="7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8pPr>
      <a:lvl9pPr marL="0" marR="0" lvl="8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20"/>
            <a:ext cx="914364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3640" cy="510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sk-SK"/>
              <a:t>Kliknúť na editáciu formátu textu titulkuUpravte štýly predlohy textu</a:t>
            </a:r>
          </a:p>
        </p:txBody>
      </p:sp>
      <p:sp>
        <p:nvSpPr>
          <p:cNvPr id="7" name="Zástupný symbol obsahu 2"/>
          <p:cNvSpPr txBox="1">
            <a:spLocks noGrp="1"/>
          </p:cNvSpPr>
          <p:nvPr>
            <p:ph type="title" sz="quarter" idx="4294967295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9144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sk-SK"/>
              <a:t>Kliknúť na editáciu formátu textu titulkuUpravte štýl predlohy textu.</a:t>
            </a:r>
            <a:br>
              <a:rPr lang="sk-SK"/>
            </a:br>
            <a:r>
              <a:rPr lang="sk-SK"/>
              <a:t>Druhá úroveň</a:t>
            </a:r>
            <a:br>
              <a:rPr lang="sk-SK"/>
            </a:br>
            <a:r>
              <a:rPr lang="sk-SK"/>
              <a:t>Tretia úroveň</a:t>
            </a:r>
            <a:br>
              <a:rPr lang="sk-SK"/>
            </a:br>
            <a:r>
              <a:rPr lang="sk-SK"/>
              <a:t>Štvrtá úroveň</a:t>
            </a:r>
            <a:br>
              <a:rPr lang="sk-SK"/>
            </a:br>
            <a:r>
              <a:rPr lang="sk-SK"/>
              <a:t>Piata úroveň</a:t>
            </a:r>
          </a:p>
        </p:txBody>
      </p:sp>
      <p:sp>
        <p:nvSpPr>
          <p:cNvPr id="8" name="Zástupný symbol dátumu 3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2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25E2F49-E839-4361-9218-CDA86899B502}" type="datetime1">
              <a:rPr lang="sk-SK"/>
              <a:pPr lvl="0"/>
              <a:t>24.10.2014</a:t>
            </a:fld>
            <a:endParaRPr lang="sk-SK"/>
          </a:p>
        </p:txBody>
      </p:sp>
      <p:sp>
        <p:nvSpPr>
          <p:cNvPr id="9" name="Zástupný symbol päty 4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sk-SK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10" name="Zástupný symbol čísla snímky 5"/>
          <p:cNvSpPr txBox="1">
            <a:spLocks noGrp="1"/>
          </p:cNvSpPr>
          <p:nvPr>
            <p:ph type="sldNum" sz="quarter" idx="4"/>
          </p:nvPr>
        </p:nvSpPr>
        <p:spPr>
          <a:xfrm>
            <a:off x="3809880" y="6172200"/>
            <a:ext cx="1828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BDD7916-390C-47C9-9313-46236C3C9BFB}" type="slidenum">
              <a:t>‹#›</a:t>
            </a:fld>
            <a:endParaRPr lang="sk-SK"/>
          </a:p>
        </p:txBody>
      </p:sp>
      <p:sp>
        <p:nvSpPr>
          <p:cNvPr id="11" name="Zástupný symbol obsahu 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8"/>
            <a:r>
              <a:rPr lang="sk-SK"/>
              <a:t>Deviata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r" rtl="0" hangingPunct="1">
        <a:spcBef>
          <a:spcPts val="249"/>
        </a:spcBef>
        <a:spcAft>
          <a:spcPts val="0"/>
        </a:spcAft>
        <a:buClr>
          <a:srgbClr val="F07F09"/>
        </a:buClr>
        <a:buSzPct val="80000"/>
        <a:buFont typeface="Wingdings 2"/>
        <a:buChar char=""/>
        <a:tabLst/>
        <a:defRPr lang="sk-SK" sz="2800" b="0" i="0" u="none" strike="noStrike" kern="1200" spc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marL="0" marR="0" lvl="0" indent="0" algn="l" rtl="0" hangingPunct="1">
        <a:spcBef>
          <a:spcPts val="0"/>
        </a:spcBef>
        <a:spcAft>
          <a:spcPts val="1417"/>
        </a:spcAft>
        <a:buNone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1pPr>
      <a:lvl2pPr marL="0" marR="0" lvl="1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2pPr>
      <a:lvl3pPr marL="0" marR="0" lvl="2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3pPr>
      <a:lvl4pPr marL="0" marR="0" lvl="3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4pPr>
      <a:lvl5pPr marL="0" marR="0" lvl="4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5pPr>
      <a:lvl6pPr marL="0" marR="0" lvl="5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6pPr>
      <a:lvl7pPr marL="0" marR="0" lvl="6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7pPr>
      <a:lvl8pPr marL="0" marR="0" lvl="7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8pPr>
      <a:lvl9pPr marL="0" marR="0" lvl="8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404040"/>
          </a:solidFill>
          <a:latin typeface="Arial" pitchFamily="18"/>
          <a:ea typeface="Microsoft YaHei"/>
          <a:cs typeface="Mangal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&#10;&#10;&#10;&#10;&#10;CESTA MLI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 noGrp="1"/>
          </p:cNvSpPr>
          <p:nvPr>
            <p:ph type="body" idx="4294967295"/>
          </p:nvPr>
        </p:nvSpPr>
        <p:spPr>
          <a:xfrm>
            <a:off x="457200" y="1604160"/>
            <a:ext cx="8228880" cy="4526280"/>
          </a:xfrm>
        </p:spPr>
        <p:txBody>
          <a:bodyPr anchor="ctr">
            <a:sp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sk-SK">
              <a:latin typeface="" pitchFamily="18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-1500479"/>
            <a:ext cx="8228880" cy="46926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 b="1">
                <a:solidFill>
                  <a:srgbClr val="004586"/>
                </a:solidFill>
              </a:rPr>
              <a:t>CESTA MLIEKA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18680" y="3816000"/>
            <a:ext cx="2857320" cy="21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66760" y="223200"/>
            <a:ext cx="8228880" cy="114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65320" lvl="0" indent="-264960" algn="ctr">
              <a:buNone/>
            </a:pPr>
            <a:endParaRPr lang="sk-SK" sz="2400" b="1" dirty="0">
              <a:solidFill>
                <a:srgbClr val="004586"/>
              </a:solidFill>
              <a:latin typeface="Trebuchet MS" pitchFamily="18"/>
            </a:endParaRP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360000" y="1152000"/>
            <a:ext cx="8328600" cy="497808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   </a:t>
            </a: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39 žiakov absolvovalo veľmi zaujímavý výklad milého pána manažéra, ktorý ich previedol po celom závode. Všetci zúčastnení odchádzali z exkurzie plní dojmov a zážitkov, učiteľov </a:t>
            </a:r>
            <a:r>
              <a:rPr lang="sk-SK" dirty="0" err="1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nevinímajúc</a:t>
            </a: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.  Malým darčekom pre každého bola mliečna dobrota.</a:t>
            </a:r>
          </a:p>
          <a:p>
            <a:pPr marL="0" lvl="0" indent="0" hangingPunct="0">
              <a:buNone/>
            </a:pPr>
            <a:endParaRPr lang="sk-SK" dirty="0">
              <a:latin typeface="Arial" pitchFamily="18"/>
              <a:ea typeface="Microsoft YaHei"/>
              <a:cs typeface="Mangal"/>
            </a:endParaRPr>
          </a:p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2664000"/>
            <a:ext cx="2880000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12000" y="4896000"/>
            <a:ext cx="2812320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11999" y="2592000"/>
            <a:ext cx="3100320" cy="219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616000" y="4896000"/>
            <a:ext cx="2592000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552000" y="2736000"/>
            <a:ext cx="2448000" cy="18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type="body" idx="4294967295"/>
          </p:nvPr>
        </p:nvSpPr>
        <p:spPr>
          <a:xfrm>
            <a:off x="611640" y="530280"/>
            <a:ext cx="8074800" cy="5994720"/>
          </a:xfrm>
        </p:spPr>
        <p:txBody>
          <a:bodyPr lIns="182880" tIns="91440" rIns="91440" bIns="4572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- Ľutina 4, 082 57</a:t>
            </a: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- Mgr. Mária Baňasová</a:t>
            </a: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- Tel. č.: 0917 985 101, e- mail: </a:t>
            </a:r>
            <a:r>
              <a:rPr lang="sk-SK" sz="1600" dirty="0" err="1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maria.banasova@gmail.com</a:t>
            </a:r>
            <a:endParaRPr lang="sk-SK" sz="1600" dirty="0">
              <a:solidFill>
                <a:srgbClr val="002060"/>
              </a:solidFill>
              <a:latin typeface="Verdana" pitchFamily="18"/>
              <a:ea typeface="Microsoft YaHei"/>
              <a:cs typeface="Mangal"/>
            </a:endParaRP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- Otília </a:t>
            </a:r>
            <a:r>
              <a:rPr lang="sk-SK" sz="1600" dirty="0" err="1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Duhaňová</a:t>
            </a: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, Tibor Ferko, Tomáš Ferko, Margita Ferková, Marika Ferková, Patrik </a:t>
            </a:r>
            <a:r>
              <a:rPr lang="sk-SK" sz="1600" dirty="0" err="1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Kotľar</a:t>
            </a: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, Ivana </a:t>
            </a:r>
            <a:r>
              <a:rPr lang="sk-SK" sz="1600" dirty="0" err="1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Kotľárová</a:t>
            </a: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, Simona </a:t>
            </a:r>
            <a:r>
              <a:rPr lang="sk-SK" sz="1600" dirty="0" err="1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Krehlíková</a:t>
            </a: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, Peter </a:t>
            </a:r>
            <a:r>
              <a:rPr lang="sk-SK" sz="1600" dirty="0" err="1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Matia</a:t>
            </a: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,</a:t>
            </a: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    Roman </a:t>
            </a:r>
            <a:r>
              <a:rPr lang="sk-SK" sz="1600" dirty="0" err="1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Michalik</a:t>
            </a: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, Natália </a:t>
            </a:r>
            <a:r>
              <a:rPr lang="sk-SK" sz="1600" dirty="0" err="1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Michaĺiková</a:t>
            </a: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 – žiaci z  5.A, p. učiteľka </a:t>
            </a:r>
            <a:r>
              <a:rPr lang="sk-SK" sz="1600" dirty="0" err="1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Pulščáková</a:t>
            </a:r>
            <a:endParaRPr lang="sk-SK" sz="1600" dirty="0">
              <a:solidFill>
                <a:srgbClr val="002060"/>
              </a:solidFill>
              <a:latin typeface="Verdana" pitchFamily="18"/>
              <a:ea typeface="Microsoft YaHei"/>
              <a:cs typeface="Mangal"/>
            </a:endParaRP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- Počet žiakov, ktorí sa do aktivít zapojili: 111</a:t>
            </a: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- Názov vyhlásenej dennej témy: </a:t>
            </a:r>
            <a:r>
              <a:rPr lang="sk-SK" sz="1600" b="1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Mlieko, mliečne výrobky</a:t>
            </a: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- Základná škola v Ľutine</a:t>
            </a:r>
          </a:p>
          <a:p>
            <a:pPr marL="0" lvl="0" indent="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- Celkový počet žiakov školy: 129</a:t>
            </a:r>
            <a:r>
              <a:rPr lang="sk-SK" sz="13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/>
            </a:r>
            <a:br>
              <a:rPr lang="sk-SK" sz="13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</a:br>
            <a:endParaRPr lang="sk-SK" sz="1300" dirty="0">
              <a:solidFill>
                <a:srgbClr val="002060"/>
              </a:solidFill>
              <a:latin typeface="Verdana" pitchFamily="18"/>
              <a:ea typeface="Microsoft YaHei"/>
              <a:cs typeface="Mangal"/>
            </a:endParaRPr>
          </a:p>
          <a:p>
            <a:pPr marL="0" lvl="0" indent="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endParaRPr lang="sk-SK" sz="1300" dirty="0">
              <a:solidFill>
                <a:srgbClr val="002060"/>
              </a:solidFill>
              <a:latin typeface="Verdana" pitchFamily="18"/>
              <a:ea typeface="Microsoft YaHei"/>
              <a:cs typeface="Mangal"/>
            </a:endParaRPr>
          </a:p>
          <a:p>
            <a:pPr marL="0" lvl="0" indent="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endParaRPr lang="sk-SK" sz="1600" dirty="0">
              <a:solidFill>
                <a:srgbClr val="002060"/>
              </a:solidFill>
              <a:latin typeface="Verdana" pitchFamily="18"/>
              <a:ea typeface="Microsoft YaHei"/>
              <a:cs typeface="Mangal"/>
            </a:endParaRPr>
          </a:p>
          <a:p>
            <a:pPr marL="0" lvl="0" indent="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endParaRPr lang="sk-SK" sz="1600" dirty="0">
              <a:solidFill>
                <a:srgbClr val="002060"/>
              </a:solidFill>
              <a:latin typeface="Verdana" pitchFamily="18"/>
              <a:ea typeface="Microsoft YaHei"/>
              <a:cs typeface="Mangal"/>
            </a:endParaRPr>
          </a:p>
          <a:p>
            <a:pPr marL="0" lvl="0" indent="0" algn="ctr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                                              Ďakujem za pozornosť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realizované ak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sk-SK" b="1">
                <a:solidFill>
                  <a:srgbClr val="004586"/>
                </a:solidFill>
              </a:rPr>
              <a:t>Zrealizované aktivity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31399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265320" lvl="0" indent="-264960">
              <a:buNone/>
            </a:pPr>
            <a:r>
              <a:rPr lang="sk-SK" sz="32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1. Návšteva mliečnej farmy</a:t>
            </a:r>
          </a:p>
          <a:p>
            <a:pPr marL="265320" lvl="0" indent="-264960">
              <a:buNone/>
            </a:pPr>
            <a:r>
              <a:rPr lang="sk-SK" sz="32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2. Mlieko ako ho mám rád</a:t>
            </a:r>
          </a:p>
          <a:p>
            <a:pPr marL="265320" lvl="0" indent="-264960">
              <a:buNone/>
            </a:pPr>
            <a:r>
              <a:rPr lang="sk-SK" sz="32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3. Maškrta z mlieka</a:t>
            </a:r>
          </a:p>
          <a:p>
            <a:pPr marL="265320" lvl="0" indent="-264960">
              <a:buNone/>
            </a:pPr>
            <a:r>
              <a:rPr lang="sk-SK" sz="3200" dirty="0">
                <a:solidFill>
                  <a:srgbClr val="002060"/>
                </a:solidFill>
                <a:latin typeface="Verdana" pitchFamily="18"/>
                <a:ea typeface="Microsoft YaHei"/>
                <a:cs typeface="Mangal"/>
              </a:rPr>
              <a:t>4. MILK AGRO v Sabinove - exkurzia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. Návšteva mliečnej far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3240"/>
            <a:ext cx="8228880" cy="1145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65320" lvl="0" indent="-264960" algn="ctr">
              <a:buNone/>
            </a:pPr>
            <a:r>
              <a:rPr lang="sk-SK" sz="2400" b="1">
                <a:solidFill>
                  <a:srgbClr val="004586"/>
                </a:solidFill>
                <a:latin typeface="Trebuchet MS" pitchFamily="18"/>
              </a:rPr>
              <a:t>1. Návšteva mliečnej farmy</a:t>
            </a:r>
          </a:p>
        </p:txBody>
      </p:sp>
      <p:sp>
        <p:nvSpPr>
          <p:cNvPr id="3" name="Zástupný symbol textu 3"/>
          <p:cNvSpPr txBox="1">
            <a:spLocks noGrp="1"/>
          </p:cNvSpPr>
          <p:nvPr>
            <p:ph type="body" idx="4294967295"/>
          </p:nvPr>
        </p:nvSpPr>
        <p:spPr>
          <a:xfrm rot="45600">
            <a:off x="3136280" y="3968189"/>
            <a:ext cx="2877480" cy="215820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sk-SK">
              <a:latin typeface="" pitchFamily="18"/>
            </a:endParaRPr>
          </a:p>
        </p:txBody>
      </p:sp>
      <p:sp>
        <p:nvSpPr>
          <p:cNvPr id="4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179640" y="1604880"/>
            <a:ext cx="8049600" cy="2549416"/>
          </a:xfrm>
        </p:spPr>
        <p:txBody>
          <a:bodyPr>
            <a:sp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algn="just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   </a:t>
            </a: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Žiaci všetkých tried 1. stupňa(1., 2., 3. a 4. ročník) navštívili rodinnú farmu v Ľutine. Pani farmárka  ukázala naším žiakom celý postup dojenia elektrickou dojičkou, opísala celý život kravičky od narodenia až po dospelosť a názorne vysvetlila cestu mlieka od kravičky až do predajne. Veľmi ochotne odpovedala na otázky zvedavých detí.</a:t>
            </a:r>
          </a:p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960" y="3674519"/>
            <a:ext cx="2951640" cy="241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94720" y="4365000"/>
            <a:ext cx="2879640" cy="233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228360" y="3573000"/>
            <a:ext cx="2735640" cy="241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sk-SK" sz="1800"/>
          </a:p>
        </p:txBody>
      </p:sp>
      <p:sp>
        <p:nvSpPr>
          <p:cNvPr id="3" name="BlokTextu 2"/>
          <p:cNvSpPr/>
          <p:nvPr/>
        </p:nvSpPr>
        <p:spPr>
          <a:xfrm>
            <a:off x="502920" y="648000"/>
            <a:ext cx="7962840" cy="532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endParaRPr lang="sk-SK" sz="22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sk-SK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   </a:t>
            </a:r>
            <a:r>
              <a:rPr lang="sk-SK" sz="22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18"/>
                <a:ea typeface="Microsoft YaHei" pitchFamily="2"/>
                <a:cs typeface="Mangal" pitchFamily="2"/>
              </a:rPr>
              <a:t>Všetkých 38 žiakov odchádzalo z exkurzie spokojných         a plných zážitkov 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2160000"/>
            <a:ext cx="4031640" cy="316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96000" y="1584000"/>
            <a:ext cx="3491999" cy="230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960079" y="3947400"/>
            <a:ext cx="3308759" cy="204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lieko ako ho mám rá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65320" lvl="0" indent="-264960" algn="ctr">
              <a:buNone/>
            </a:pPr>
            <a:r>
              <a:rPr lang="sk-SK" sz="2400" b="1">
                <a:solidFill>
                  <a:srgbClr val="004586"/>
                </a:solidFill>
                <a:latin typeface="Trebuchet MS" pitchFamily="18"/>
              </a:rPr>
              <a:t>Mlieko ako ho mám rád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360000" y="1152000"/>
            <a:ext cx="8328600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algn="just" hangingPunct="0">
              <a:buNone/>
            </a:pP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    Žiaci zo špeciálnych tried rozprávali so svojimi pani učiteľkami o mlieku, o jeho vzhľade, chuti  a význame pre náš organizmus.   Po ukončení rozhovoru o mlieku pokračovali  návrhom </a:t>
            </a:r>
            <a:r>
              <a:rPr lang="sk-SK" dirty="0" err="1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krabičky</a:t>
            </a: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 na mlieko.</a:t>
            </a:r>
          </a:p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2592000"/>
            <a:ext cx="4031640" cy="308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0000" y="3384000"/>
            <a:ext cx="3815640" cy="294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2376000"/>
            <a:ext cx="4103640" cy="388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textu 1"/>
          <p:cNvSpPr txBox="1">
            <a:spLocks noGrp="1"/>
          </p:cNvSpPr>
          <p:nvPr>
            <p:ph type="body" idx="4294967295"/>
          </p:nvPr>
        </p:nvSpPr>
        <p:spPr>
          <a:xfrm>
            <a:off x="360000" y="1152000"/>
            <a:ext cx="8328600" cy="497808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  </a:t>
            </a: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Tejto aktivity sa zúčastnilo 16 žiakov dvoch špeciálnych tried 5.,7. a 8. ročníka.</a:t>
            </a:r>
          </a:p>
          <a:p>
            <a:pPr marL="0" lvl="0" indent="0" hangingPunct="0">
              <a:buNone/>
            </a:pP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Žiacke návrhy </a:t>
            </a:r>
            <a:r>
              <a:rPr lang="sk-SK" dirty="0" err="1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krabičiek</a:t>
            </a: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 na mlieko:</a:t>
            </a:r>
          </a:p>
          <a:p>
            <a:pPr marL="0" lvl="0" indent="0" hangingPunct="0">
              <a:buNone/>
            </a:pPr>
            <a:endParaRPr lang="sk-SK" dirty="0">
              <a:latin typeface="Arial" pitchFamily="18"/>
              <a:ea typeface="Microsoft YaHei"/>
              <a:cs typeface="Mangal"/>
            </a:endParaRPr>
          </a:p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40000" y="2160000"/>
            <a:ext cx="3527640" cy="405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škrta z mli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65320" lvl="0" indent="-264960" algn="ctr">
              <a:buNone/>
            </a:pPr>
            <a:r>
              <a:rPr lang="sk-SK" sz="2400" b="1">
                <a:solidFill>
                  <a:srgbClr val="004586"/>
                </a:solidFill>
                <a:latin typeface="Trebuchet MS" pitchFamily="18"/>
              </a:rPr>
              <a:t>Maškrta z mlieka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360000" y="1152000"/>
            <a:ext cx="8328600" cy="497808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   </a:t>
            </a: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Žiaci 0. ročníka a </a:t>
            </a:r>
            <a:r>
              <a:rPr lang="sk-SK" dirty="0" smtClean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špecializovanej </a:t>
            </a: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triedy 4. ročníka  si pomaškrtili na dobrote z mlieka, ktorú si spoločne uvarili so svojimi pani učiteľkami. Zároveň si osvojili zručnosti potrebné pri práci v kuchyni.</a:t>
            </a:r>
          </a:p>
          <a:p>
            <a:pPr marL="0" lvl="0" indent="0" hangingPunct="0">
              <a:buNone/>
            </a:pPr>
            <a:endParaRPr lang="sk-SK" dirty="0">
              <a:latin typeface="Arial" pitchFamily="18"/>
              <a:ea typeface="Microsoft YaHei"/>
              <a:cs typeface="Mangal"/>
            </a:endParaRPr>
          </a:p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240000"/>
            <a:ext cx="3979440" cy="309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0000" y="2869560"/>
            <a:ext cx="4079520" cy="346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sk-SK" sz="1800">
              <a:latin typeface="Trebuchet MS" pitchFamily="18"/>
            </a:endParaRP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360000" y="1152000"/>
            <a:ext cx="8328600" cy="497808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0">
              <a:buNone/>
            </a:pP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Týchto 17 žiakov sa naučilo pracovať podľa pracovného postupu.</a:t>
            </a:r>
          </a:p>
          <a:p>
            <a:pPr marL="0" lvl="0" indent="0" hangingPunct="0">
              <a:buNone/>
            </a:pP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Na ich tvárach vidieť radosť z dosiahnutého cieľa.</a:t>
            </a:r>
          </a:p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2086560"/>
            <a:ext cx="3527640" cy="230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8000" y="4320000"/>
            <a:ext cx="3527640" cy="22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12000" y="2015999"/>
            <a:ext cx="3095640" cy="230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112000" y="4304880"/>
            <a:ext cx="3068639" cy="255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LK AGRO v Sabinove - exkurz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66760" y="223200"/>
            <a:ext cx="8228880" cy="114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65320" lvl="0" indent="-264960" algn="ctr">
              <a:buNone/>
            </a:pPr>
            <a:r>
              <a:rPr lang="sk-SK" sz="2400" b="1">
                <a:solidFill>
                  <a:srgbClr val="004586"/>
                </a:solidFill>
                <a:latin typeface="Trebuchet MS" pitchFamily="18"/>
              </a:rPr>
              <a:t>MILK AGRO v Sabinove - exkurzia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360000" y="1152000"/>
            <a:ext cx="8328600" cy="497808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   </a:t>
            </a: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Žiaci 2. stupňa (5.,6.,7.,8.,9. ročník)  boli na veľmi zaujímavej exkurzii, v podniku na výrobu mliečnych produktov, v MILK AGRO v Sabinove. V úvode si vypočuli zaujímavé rozprávanie o ceste mlieka k spotrebiteľovi. Potom si na seba natiahli plášte a čiapky, </a:t>
            </a:r>
            <a:r>
              <a:rPr lang="sk-SK" dirty="0" err="1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kôli</a:t>
            </a:r>
            <a:r>
              <a:rPr lang="sk-SK" dirty="0">
                <a:solidFill>
                  <a:srgbClr val="002060"/>
                </a:solidFill>
                <a:latin typeface="Arial" pitchFamily="18"/>
                <a:ea typeface="Microsoft YaHei"/>
                <a:cs typeface="Mangal"/>
              </a:rPr>
              <a:t> hygiene, a exkurzia mohla začať.   </a:t>
            </a:r>
          </a:p>
          <a:p>
            <a:pPr marL="0" lvl="0" indent="0" hangingPunct="0">
              <a:buNone/>
            </a:pPr>
            <a:endParaRPr lang="sk-SK" dirty="0">
              <a:latin typeface="Arial" pitchFamily="18"/>
              <a:ea typeface="Microsoft YaHei"/>
              <a:cs typeface="Mangal"/>
            </a:endParaRPr>
          </a:p>
          <a:p>
            <a:pPr marL="0" lvl="0" indent="0" hangingPunct="0">
              <a:buNone/>
            </a:pPr>
            <a:r>
              <a:rPr lang="sk-SK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92000" y="4698000"/>
            <a:ext cx="2808000" cy="19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120" y="3096000"/>
            <a:ext cx="2855880" cy="192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096000" y="3600000"/>
            <a:ext cx="2952359" cy="19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dz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dzi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459</Words>
  <Application>Microsoft Office PowerPoint</Application>
  <PresentationFormat>Prezentácia na obrazovke (4:3)</PresentationFormat>
  <Paragraphs>56</Paragraphs>
  <Slides>11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Východzie</vt:lpstr>
      <vt:lpstr>Východzie 1</vt:lpstr>
      <vt:lpstr>      CESTA MLIEKA</vt:lpstr>
      <vt:lpstr>Zrealizované aktivity</vt:lpstr>
      <vt:lpstr>1. Návšteva mliečnej farmy</vt:lpstr>
      <vt:lpstr>Prezentácia programu PowerPoint</vt:lpstr>
      <vt:lpstr>Mlieko ako ho mám rád</vt:lpstr>
      <vt:lpstr>Prezentácia programu PowerPoint</vt:lpstr>
      <vt:lpstr>Maškrta z mlieka</vt:lpstr>
      <vt:lpstr>Prezentácia programu PowerPoint</vt:lpstr>
      <vt:lpstr>MILK AGRO v Sabinove - exkurzia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CESTA MLIEKA</dc:title>
  <dc:creator>ucitel</dc:creator>
  <cp:lastModifiedBy>ucitel</cp:lastModifiedBy>
  <cp:revision>5</cp:revision>
  <dcterms:modified xsi:type="dcterms:W3CDTF">2014-10-24T14:37:09Z</dcterms:modified>
</cp:coreProperties>
</file>